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embeddedFontLst>
    <p:embeddedFont>
      <p:font typeface="IBM Plex Sans"/>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IBMPlexSans-bold.fntdata"/><Relationship Id="rId12" Type="http://schemas.openxmlformats.org/officeDocument/2006/relationships/font" Target="fonts/IBMPlexSans-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IBMPlexSans-boldItalic.fntdata"/><Relationship Id="rId14" Type="http://schemas.openxmlformats.org/officeDocument/2006/relationships/font" Target="fonts/IBMPlex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“Welcome to ‘</a:t>
            </a:r>
            <a:r>
              <a:rPr i="1" lang="it">
                <a:solidFill>
                  <a:schemeClr val="dk1"/>
                </a:solidFill>
                <a:latin typeface="IBM Plex Sans"/>
                <a:ea typeface="IBM Plex Sans"/>
                <a:cs typeface="IBM Plex Sans"/>
                <a:sym typeface="IBM Plex Sans"/>
              </a:rPr>
              <a:t>Fest It Up!'". </a:t>
            </a:r>
            <a:r>
              <a:rPr lang="it">
                <a:solidFill>
                  <a:schemeClr val="dk1"/>
                </a:solidFill>
                <a:latin typeface="IBM Plex Sans"/>
                <a:ea typeface="IBM Plex Sans"/>
                <a:cs typeface="IBM Plex Sans"/>
                <a:sym typeface="IBM Plex Sans"/>
              </a:rPr>
              <a:t>Today you will organize your own  festival. You will make decisions about energy, food, waste management and transport. Every decision will have consequences for your budget and the success of your festival.</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You will organize a festival for different kinds of fans (= target audience). These fans consider it important that you work according to a sustainable strategy. Through playing the game, you will not only learn what circularity means, but also how to think creatively and critically about sustainable solutions. At the end of the game, you will present your festival during a short pitch.</a:t>
            </a:r>
            <a:endParaRPr>
              <a:solidFill>
                <a:schemeClr val="dk1"/>
              </a:solidFill>
              <a:latin typeface="IBM Plex Sans"/>
              <a:ea typeface="IBM Plex Sans"/>
              <a:cs typeface="IBM Plex Sans"/>
              <a:sym typeface="IBM Plex Sans"/>
            </a:endParaRPr>
          </a:p>
          <a:p>
            <a:pPr indent="0" lvl="0" marL="0" rtl="0" algn="l">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Before we begin:</a:t>
            </a:r>
            <a:endParaRPr>
              <a:solidFill>
                <a:schemeClr val="dk1"/>
              </a:solidFill>
              <a:latin typeface="IBM Plex Sans"/>
              <a:ea typeface="IBM Plex Sans"/>
              <a:cs typeface="IBM Plex Sans"/>
              <a:sym typeface="IBM Plex Sans"/>
            </a:endParaRPr>
          </a:p>
          <a:p>
            <a:pPr indent="-298450" lvl="0" marL="457200" rtl="0" algn="l">
              <a:spcBef>
                <a:spcPts val="1200"/>
              </a:spcBef>
              <a:spcAft>
                <a:spcPts val="0"/>
              </a:spcAft>
              <a:buClr>
                <a:schemeClr val="dk1"/>
              </a:buClr>
              <a:buSzPts val="1100"/>
              <a:buFont typeface="IBM Plex Sans"/>
              <a:buChar char="●"/>
            </a:pPr>
            <a:r>
              <a:rPr lang="it">
                <a:solidFill>
                  <a:schemeClr val="dk1"/>
                </a:solidFill>
                <a:latin typeface="IBM Plex Sans"/>
                <a:ea typeface="IBM Plex Sans"/>
                <a:cs typeface="IBM Plex Sans"/>
                <a:sym typeface="IBM Plex Sans"/>
              </a:rPr>
              <a:t>“When organizing a festival; which elements and decisions come into play?”</a:t>
            </a:r>
            <a:br>
              <a:rPr lang="it">
                <a:solidFill>
                  <a:schemeClr val="dk1"/>
                </a:solidFill>
                <a:latin typeface="IBM Plex Sans"/>
                <a:ea typeface="IBM Plex Sans"/>
                <a:cs typeface="IBM Plex Sans"/>
                <a:sym typeface="IBM Plex Sans"/>
              </a:rPr>
            </a:br>
            <a:endParaRPr>
              <a:solidFill>
                <a:schemeClr val="dk1"/>
              </a:solidFill>
              <a:latin typeface="IBM Plex Sans"/>
              <a:ea typeface="IBM Plex Sans"/>
              <a:cs typeface="IBM Plex Sans"/>
              <a:sym typeface="IBM Plex Sans"/>
            </a:endParaRPr>
          </a:p>
          <a:p>
            <a:pPr indent="-298450" lvl="0" marL="457200" rtl="0" algn="l">
              <a:spcBef>
                <a:spcPts val="0"/>
              </a:spcBef>
              <a:spcAft>
                <a:spcPts val="1200"/>
              </a:spcAft>
              <a:buClr>
                <a:schemeClr val="dk1"/>
              </a:buClr>
              <a:buSzPts val="1100"/>
              <a:buFont typeface="IBM Plex Sans"/>
              <a:buChar char="●"/>
            </a:pPr>
            <a:r>
              <a:rPr lang="it">
                <a:solidFill>
                  <a:schemeClr val="dk1"/>
                </a:solidFill>
                <a:latin typeface="IBM Plex Sans"/>
                <a:ea typeface="IBM Plex Sans"/>
                <a:cs typeface="IBM Plex Sans"/>
                <a:sym typeface="IBM Plex Sans"/>
              </a:rPr>
              <a:t>“What do you think circularity means?”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5dc26af3e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g25dc26af3e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latin typeface="IBM Plex Sans"/>
                <a:ea typeface="IBM Plex Sans"/>
                <a:cs typeface="IBM Plex Sans"/>
                <a:sym typeface="IBM Plex Sans"/>
              </a:rPr>
              <a:t>Concept of Circularity (2 min.)</a:t>
            </a:r>
            <a:endParaRPr b="1">
              <a:solidFill>
                <a:schemeClr val="dk1"/>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latin typeface="IBM Plex Sans"/>
                <a:ea typeface="IBM Plex Sans"/>
                <a:cs typeface="IBM Plex Sans"/>
                <a:sym typeface="IBM Plex Sans"/>
              </a:rPr>
              <a:t>‘Circularity’ means using (raw) materials as intelligently as possible, reusing them or repurposing them so that we waste as little as possible. It’s not just about recycling, but also about thinking creatively, reusing and avoiding throwing things away.</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5dc26af3e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25dc26af3e8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Esplorare le strategie R (2 min.)</a:t>
            </a:r>
            <a:br>
              <a:rPr b="1" lang="it">
                <a:solidFill>
                  <a:schemeClr val="dk1"/>
                </a:solidFill>
              </a:rPr>
            </a:br>
            <a:r>
              <a:rPr lang="it">
                <a:solidFill>
                  <a:schemeClr val="dk1"/>
                </a:solidFill>
              </a:rPr>
              <a:t> Per lavorare verso la circolarità nell’organizzazione del nostro festival, la fanbase considera la propria strategia come la più importante.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Riassumi brevemente le strategie chiedendo agli studenti cosa pensano significhino le diverse strategie.</a:t>
            </a:r>
            <a:br>
              <a:rPr lang="it">
                <a:solidFill>
                  <a:schemeClr val="dk1"/>
                </a:solidFill>
              </a:rPr>
            </a:br>
            <a:r>
              <a:rPr lang="it">
                <a:solidFill>
                  <a:schemeClr val="dk1"/>
                </a:solidFill>
              </a:rPr>
              <a:t> Menziona che esistono anche altre strategie, come </a:t>
            </a:r>
            <a:r>
              <a:rPr b="1" lang="it">
                <a:solidFill>
                  <a:schemeClr val="dk1"/>
                </a:solidFill>
              </a:rPr>
              <a:t>riparare</a:t>
            </a:r>
            <a:r>
              <a:rPr lang="it">
                <a:solidFill>
                  <a:schemeClr val="dk1"/>
                </a:solidFill>
              </a:rPr>
              <a:t> e </a:t>
            </a:r>
            <a:r>
              <a:rPr b="1" lang="it">
                <a:solidFill>
                  <a:schemeClr val="dk1"/>
                </a:solidFill>
              </a:rPr>
              <a:t>rifiutare</a:t>
            </a:r>
            <a:r>
              <a:rPr lang="it">
                <a:solidFill>
                  <a:schemeClr val="dk1"/>
                </a:solidFill>
              </a:rPr>
              <a:t>.</a:t>
            </a:r>
            <a:endParaRPr>
              <a:solidFill>
                <a:schemeClr val="dk1"/>
              </a:solidFill>
            </a:endParaRPr>
          </a:p>
          <a:p>
            <a:pPr indent="0" lvl="0" marL="0" rtl="0" algn="l">
              <a:spcBef>
                <a:spcPts val="1200"/>
              </a:spcBef>
              <a:spcAft>
                <a:spcPts val="0"/>
              </a:spcAft>
              <a:buClr>
                <a:schemeClr val="dk1"/>
              </a:buClr>
              <a:buSzPts val="1100"/>
              <a:buFont typeface="Arial"/>
              <a:buNone/>
            </a:pPr>
            <a:r>
              <a:t/>
            </a:r>
            <a:endParaRPr b="1">
              <a:solidFill>
                <a:schemeClr val="dk1"/>
              </a:solidFill>
              <a:latin typeface="IBM Plex Sans"/>
              <a:ea typeface="IBM Plex Sans"/>
              <a:cs typeface="IBM Plex Sans"/>
              <a:sym typeface="IBM Plex Sans"/>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572f2d863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572f2d863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Introduzione dei fan (strategie R) – 10 min.</a:t>
            </a:r>
            <a:br>
              <a:rPr b="1" lang="it">
                <a:solidFill>
                  <a:schemeClr val="dk1"/>
                </a:solidFill>
              </a:rPr>
            </a:br>
            <a:r>
              <a:rPr lang="it">
                <a:solidFill>
                  <a:schemeClr val="dk1"/>
                </a:solidFill>
              </a:rPr>
              <a:t> Stai organizzando un festival per i fan. Ogni tipo di fan ritiene importanti cose diverse e vuole che tu operi secondo la propria strategia.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Per familiarizzare con le strategie dei fan, posizioneremo cinque oggetti che rappresentano le diverse strategie. Quale oggetto assoceresti a ciascuna strategia dei fan?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Durante una discussione di gruppo, collochiamo i diversi simboli accanto alla strategia dei fan corretta. Sono possibili più risposte corrette.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Esempio:</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it">
                <a:solidFill>
                  <a:schemeClr val="dk1"/>
                </a:solidFill>
              </a:rPr>
              <a:t>Think different (Pensare diversamente):</a:t>
            </a:r>
            <a:r>
              <a:rPr lang="it">
                <a:solidFill>
                  <a:schemeClr val="dk1"/>
                </a:solidFill>
              </a:rPr>
              <a:t> auto – piattaforme di car sharing, lampada – energia rinnovabile, …</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Reuse (Riutilizzare):</a:t>
            </a:r>
            <a:r>
              <a:rPr lang="it">
                <a:solidFill>
                  <a:schemeClr val="dk1"/>
                </a:solidFill>
              </a:rPr>
              <a:t> portapranzo</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Recycle (Riciclare):</a:t>
            </a:r>
            <a:r>
              <a:rPr lang="it">
                <a:solidFill>
                  <a:schemeClr val="dk1"/>
                </a:solidFill>
              </a:rPr>
              <a:t> compostare le mele, riciclare il vetro rotto, …</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Reduce (Ridurre):</a:t>
            </a:r>
            <a:r>
              <a:rPr lang="it">
                <a:solidFill>
                  <a:schemeClr val="dk1"/>
                </a:solidFill>
              </a:rPr>
              <a:t> uso dell’auto, uso dell’elettricità, …</a:t>
            </a:r>
            <a:br>
              <a:rPr lang="it">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Sono possibili anche altre idee ed esempi.</a:t>
            </a:r>
            <a:endParaRPr>
              <a:solidFill>
                <a:schemeClr val="dk1"/>
              </a:solidFill>
            </a:endParaRPr>
          </a:p>
          <a:p>
            <a:pPr indent="0" lvl="0" marL="0" rtl="0" algn="l">
              <a:spcBef>
                <a:spcPts val="1200"/>
              </a:spcBef>
              <a:spcAft>
                <a:spcPts val="0"/>
              </a:spcAft>
              <a:buClr>
                <a:schemeClr val="dk1"/>
              </a:buClr>
              <a:buSzPts val="1100"/>
              <a:buFont typeface="Arial"/>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7588880d9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g37588880d92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Esercizio aggiuntivo (10 min.)</a:t>
            </a:r>
            <a:br>
              <a:rPr b="1" lang="it">
                <a:solidFill>
                  <a:schemeClr val="dk1"/>
                </a:solidFill>
              </a:rPr>
            </a:br>
            <a:r>
              <a:rPr lang="it">
                <a:solidFill>
                  <a:schemeClr val="dk1"/>
                </a:solidFill>
              </a:rPr>
              <a:t> Consegnate a ciascun gruppo una carta con una strategia.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Sfide: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it">
                <a:solidFill>
                  <a:schemeClr val="dk1"/>
                </a:solidFill>
              </a:rPr>
              <a:t>Think different (Pensare diversamente):</a:t>
            </a:r>
            <a:r>
              <a:rPr lang="it">
                <a:solidFill>
                  <a:schemeClr val="dk1"/>
                </a:solidFill>
              </a:rPr>
              <a:t> come puoi ripensare completamente il concetto di </a:t>
            </a:r>
            <a:r>
              <a:rPr i="1" lang="it">
                <a:solidFill>
                  <a:schemeClr val="dk1"/>
                </a:solidFill>
              </a:rPr>
              <a:t>biglietti</a:t>
            </a:r>
            <a:r>
              <a:rPr lang="it">
                <a:solidFill>
                  <a:schemeClr val="dk1"/>
                </a:solidFill>
              </a:rPr>
              <a:t>, senza creare alcun rifiuto?</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Reuse (Riutilizzare):</a:t>
            </a:r>
            <a:r>
              <a:rPr lang="it">
                <a:solidFill>
                  <a:schemeClr val="dk1"/>
                </a:solidFill>
              </a:rPr>
              <a:t> hai ancora una grande quantità di magliette provenienti da un’edizione precedente del festival. Come puoi riutilizzarle?</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Reduce (Ridurre):</a:t>
            </a:r>
            <a:r>
              <a:rPr lang="it">
                <a:solidFill>
                  <a:schemeClr val="dk1"/>
                </a:solidFill>
              </a:rPr>
              <a:t> vuoi volantini, gadget, striscioni, sacchetti omaggio… ma tutto si sta accumulando. Cosa puoi eliminare o modificare per utilizzare meno materiali?</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it">
                <a:solidFill>
                  <a:schemeClr val="dk1"/>
                </a:solidFill>
              </a:rPr>
              <a:t>Recycle (Riciclare):</a:t>
            </a:r>
            <a:r>
              <a:rPr lang="it">
                <a:solidFill>
                  <a:schemeClr val="dk1"/>
                </a:solidFill>
              </a:rPr>
              <a:t> il tuo festival riceve molti imballaggi di cartone per materiali e consegne di cibo. Trova un modo creativo per riciclare il cartone e trasformarlo in qualcosa di utile.</a:t>
            </a:r>
            <a:br>
              <a:rPr lang="it">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Fate discutere i gruppi per 5 minuti.</a:t>
            </a:r>
            <a:br>
              <a:rPr lang="it">
                <a:solidFill>
                  <a:schemeClr val="dk1"/>
                </a:solidFill>
              </a:rPr>
            </a:br>
            <a:r>
              <a:rPr lang="it">
                <a:solidFill>
                  <a:schemeClr val="dk1"/>
                </a:solidFill>
              </a:rPr>
              <a:t> Successivamente, ogni gruppo condivide brevemente la propria sfida e la soluzione trovata.</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Poni la domanda:</a:t>
            </a:r>
            <a:br>
              <a:rPr lang="it">
                <a:solidFill>
                  <a:schemeClr val="dk1"/>
                </a:solidFill>
              </a:rPr>
            </a:br>
            <a:r>
              <a:rPr lang="it">
                <a:solidFill>
                  <a:schemeClr val="dk1"/>
                </a:solidFill>
              </a:rPr>
              <a:t> </a:t>
            </a:r>
            <a:r>
              <a:rPr b="1" lang="it">
                <a:solidFill>
                  <a:schemeClr val="dk1"/>
                </a:solidFill>
              </a:rPr>
              <a:t>«Questa soluzione corrisponde alla loro strategia?»</a:t>
            </a:r>
            <a:endParaRPr b="1">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Ricorda che le diverse strategie possono avere dei punti in comune</a:t>
            </a:r>
            <a:endParaRPr>
              <a:solidFill>
                <a:schemeClr val="dk1"/>
              </a:solidFill>
            </a:endParaRPr>
          </a:p>
          <a:p>
            <a:pPr indent="0" lvl="0" marL="0" rtl="0" algn="l">
              <a:spcBef>
                <a:spcPts val="1200"/>
              </a:spcBef>
              <a:spcAft>
                <a:spcPts val="0"/>
              </a:spcAft>
              <a:buClr>
                <a:schemeClr val="dk1"/>
              </a:buClr>
              <a:buSzPts val="1100"/>
              <a:buFont typeface="Arial"/>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941f19276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g35941f19276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Lavoro di squadra – Fest It Up (15 min.)</a:t>
            </a:r>
            <a:br>
              <a:rPr b="1" lang="it">
                <a:solidFill>
                  <a:schemeClr val="dk1"/>
                </a:solidFill>
              </a:rPr>
            </a:br>
            <a:r>
              <a:rPr lang="it">
                <a:solidFill>
                  <a:schemeClr val="dk1"/>
                </a:solidFill>
              </a:rPr>
              <a:t> Per introdurre il concetto di circolarità, stiamo organizzando un festival.</a:t>
            </a:r>
            <a:br>
              <a:rPr lang="it">
                <a:solidFill>
                  <a:schemeClr val="dk1"/>
                </a:solidFill>
              </a:rPr>
            </a:br>
            <a:r>
              <a:rPr lang="it">
                <a:solidFill>
                  <a:schemeClr val="dk1"/>
                </a:solidFill>
              </a:rPr>
              <a:t> Prima di iniziare </a:t>
            </a:r>
            <a:r>
              <a:rPr i="1" lang="it">
                <a:solidFill>
                  <a:schemeClr val="dk1"/>
                </a:solidFill>
              </a:rPr>
              <a:t>Fest It Up!</a:t>
            </a:r>
            <a:r>
              <a:rPr lang="it">
                <a:solidFill>
                  <a:schemeClr val="dk1"/>
                </a:solidFill>
              </a:rPr>
              <a:t>, formeremo gruppi di massimo tre ragazzi.</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Ogni gruppo seguirà la strategia dei propri fan (vedi </a:t>
            </a:r>
            <a:r>
              <a:rPr i="1" lang="it">
                <a:solidFill>
                  <a:schemeClr val="dk1"/>
                </a:solidFill>
              </a:rPr>
              <a:t>carta della strategia</a:t>
            </a:r>
            <a:r>
              <a:rPr lang="it">
                <a:solidFill>
                  <a:schemeClr val="dk1"/>
                </a:solidFill>
              </a:rPr>
              <a:t>).</a:t>
            </a:r>
            <a:br>
              <a:rPr lang="it">
                <a:solidFill>
                  <a:schemeClr val="dk1"/>
                </a:solidFill>
              </a:rPr>
            </a:br>
            <a:r>
              <a:rPr lang="it">
                <a:solidFill>
                  <a:schemeClr val="dk1"/>
                </a:solidFill>
              </a:rPr>
              <a:t> I gruppi più grandi possono scegliere la propria strategia. Cerca di assicurarti che vengano scelte strategie diverse.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I gruppi svolgono il gioco in modo indipendente. Se un gruppo termina in anticipo, può esercitarsi nella presentazione (</a:t>
            </a:r>
            <a:r>
              <a:rPr i="1" lang="it">
                <a:solidFill>
                  <a:schemeClr val="dk1"/>
                </a:solidFill>
              </a:rPr>
              <a:t>pitch</a:t>
            </a:r>
            <a:r>
              <a:rPr lang="it">
                <a:solidFill>
                  <a:schemeClr val="dk1"/>
                </a:solidFill>
              </a:rPr>
              <a:t>).</a:t>
            </a:r>
            <a:endParaRPr>
              <a:solidFill>
                <a:schemeClr val="dk1"/>
              </a:solidFill>
            </a:endParaRPr>
          </a:p>
          <a:p>
            <a:pPr indent="0" lvl="0" marL="0" rtl="0" algn="l">
              <a:lnSpc>
                <a:spcPct val="115000"/>
              </a:lnSpc>
              <a:spcBef>
                <a:spcPts val="1200"/>
              </a:spcBef>
              <a:spcAft>
                <a:spcPts val="1200"/>
              </a:spcAft>
              <a:buClr>
                <a:schemeClr val="dk1"/>
              </a:buClr>
              <a:buSzPts val="1100"/>
              <a:buFont typeface="Arial"/>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3d089e7e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3d089e7e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it">
                <a:solidFill>
                  <a:schemeClr val="dk1"/>
                </a:solidFill>
              </a:rPr>
              <a:t>Presentazione (Pitch) – 15 min.</a:t>
            </a:r>
            <a:br>
              <a:rPr b="1" lang="it">
                <a:solidFill>
                  <a:schemeClr val="dk1"/>
                </a:solidFill>
              </a:rPr>
            </a:br>
            <a:r>
              <a:rPr lang="it">
                <a:solidFill>
                  <a:schemeClr val="dk1"/>
                </a:solidFill>
              </a:rPr>
              <a:t> Dopo il gioco, ogni gruppo avrà un massimo di 5 minuti per presentare (</a:t>
            </a:r>
            <a:r>
              <a:rPr i="1" lang="it">
                <a:solidFill>
                  <a:schemeClr val="dk1"/>
                </a:solidFill>
              </a:rPr>
              <a:t>pitch</a:t>
            </a:r>
            <a:r>
              <a:rPr lang="it">
                <a:solidFill>
                  <a:schemeClr val="dk1"/>
                </a:solidFill>
              </a:rPr>
              <a:t>) il proprio festival.</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it">
                <a:solidFill>
                  <a:schemeClr val="dk1"/>
                </a:solidFill>
              </a:rPr>
              <a:t>Se non c’è abbastanza tempo, si può passare a una discussione di gruppo, utilizzando le seguenti domande: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it">
                <a:solidFill>
                  <a:schemeClr val="dk1"/>
                </a:solidFill>
              </a:rPr>
              <a:t>Quali scelte avete fatto che si adattano ai vostri fan?</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it">
                <a:solidFill>
                  <a:schemeClr val="dk1"/>
                </a:solidFill>
              </a:rPr>
              <a:t>Com’è stato fare scelte che rispecchiano i vostri fan?</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it">
                <a:solidFill>
                  <a:schemeClr val="dk1"/>
                </a:solidFill>
              </a:rPr>
              <a:t>Quale pensate che sia la strategia migliore?</a:t>
            </a:r>
            <a:br>
              <a:rPr lang="it">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it">
                <a:solidFill>
                  <a:schemeClr val="dk1"/>
                </a:solidFill>
              </a:rPr>
              <a:t>Cosa fareste diversamente se poteste combinare tutti i fan?</a:t>
            </a:r>
            <a:br>
              <a:rPr lang="it">
                <a:solidFill>
                  <a:schemeClr val="dk1"/>
                </a:solidFill>
              </a:rPr>
            </a:br>
            <a:endParaRPr>
              <a:solidFill>
                <a:schemeClr val="dk1"/>
              </a:solidFill>
            </a:endParaRPr>
          </a:p>
          <a:p>
            <a:pPr indent="0" lvl="0" marL="0" rtl="0" algn="l">
              <a:spcBef>
                <a:spcPts val="1200"/>
              </a:spcBef>
              <a:spcAft>
                <a:spcPts val="0"/>
              </a:spcAft>
              <a:buNone/>
            </a:pPr>
            <a:r>
              <a:t/>
            </a:r>
            <a:endParaRPr b="1">
              <a:solidFill>
                <a:schemeClr val="dk1"/>
              </a:solidFill>
              <a:latin typeface="IBM Plex Sans"/>
              <a:ea typeface="IBM Plex Sans"/>
              <a:cs typeface="IBM Plex Sans"/>
              <a:sym typeface="IBM Plex Sans"/>
            </a:endParaRPr>
          </a:p>
          <a:p>
            <a:pPr indent="0" lvl="0" marL="0" rtl="0" algn="l">
              <a:spcBef>
                <a:spcPts val="1200"/>
              </a:spcBef>
              <a:spcAft>
                <a:spcPts val="1200"/>
              </a:spcAft>
              <a:buNone/>
            </a:pPr>
            <a:r>
              <a:t/>
            </a:r>
            <a:endParaRPr b="1">
              <a:solidFill>
                <a:schemeClr val="dk1"/>
              </a:solidFill>
              <a:latin typeface="IBM Plex Sans"/>
              <a:ea typeface="IBM Plex Sans"/>
              <a:cs typeface="IBM Plex Sans"/>
              <a:sym typeface="IBM Plex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image" Target="../media/image5.png"/><Relationship Id="rId8"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9.png"/><Relationship Id="rId11" Type="http://schemas.openxmlformats.org/officeDocument/2006/relationships/image" Target="../media/image5.png"/><Relationship Id="rId10" Type="http://schemas.openxmlformats.org/officeDocument/2006/relationships/image" Target="../media/image6.png"/><Relationship Id="rId12" Type="http://schemas.openxmlformats.org/officeDocument/2006/relationships/image" Target="../media/image12.png"/><Relationship Id="rId9" Type="http://schemas.openxmlformats.org/officeDocument/2006/relationships/image" Target="../media/image2.png"/><Relationship Id="rId5" Type="http://schemas.openxmlformats.org/officeDocument/2006/relationships/image" Target="../media/image10.png"/><Relationship Id="rId6" Type="http://schemas.openxmlformats.org/officeDocument/2006/relationships/image" Target="../media/image14.png"/><Relationship Id="rId7" Type="http://schemas.openxmlformats.org/officeDocument/2006/relationships/image" Target="../media/image13.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 Id="rId6" Type="http://schemas.openxmlformats.org/officeDocument/2006/relationships/image" Target="../media/image5.png"/><Relationship Id="rId7"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hyperlink" Target="https://www.figma.com/proto/f8EPshc9eWrbF6MUTrKkhO/Fest-it-up--juli-?node-id=1-45&amp;t=4nmGHuDSntDmmFKV-1&amp;starting-point-node-id=1%3A30" TargetMode="External"/><Relationship Id="rId5"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53" name="Shape 53"/>
        <p:cNvGrpSpPr/>
        <p:nvPr/>
      </p:nvGrpSpPr>
      <p:grpSpPr>
        <a:xfrm>
          <a:off x="0" y="0"/>
          <a:ext cx="0" cy="0"/>
          <a:chOff x="0" y="0"/>
          <a:chExt cx="0" cy="0"/>
        </a:xfrm>
      </p:grpSpPr>
      <p:sp>
        <p:nvSpPr>
          <p:cNvPr id="54" name="Google Shape;54;p13"/>
          <p:cNvSpPr txBox="1"/>
          <p:nvPr/>
        </p:nvSpPr>
        <p:spPr>
          <a:xfrm>
            <a:off x="1118150" y="1730413"/>
            <a:ext cx="7018800" cy="135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FEST IT UP</a:t>
            </a:r>
            <a:r>
              <a:rPr b="1" lang="it" sz="7600">
                <a:solidFill>
                  <a:schemeClr val="lt1"/>
                </a:solidFill>
                <a:latin typeface="IBM Plex Sans"/>
                <a:ea typeface="IBM Plex Sans"/>
                <a:cs typeface="IBM Plex Sans"/>
                <a:sym typeface="IBM Plex Sans"/>
              </a:rPr>
              <a:t>!</a:t>
            </a:r>
            <a:endParaRPr b="1" sz="7600">
              <a:solidFill>
                <a:schemeClr val="lt1"/>
              </a:solidFill>
              <a:latin typeface="IBM Plex Sans"/>
              <a:ea typeface="IBM Plex Sans"/>
              <a:cs typeface="IBM Plex Sans"/>
              <a:sym typeface="IBM Plex Sans"/>
            </a:endParaRPr>
          </a:p>
        </p:txBody>
      </p:sp>
      <p:pic>
        <p:nvPicPr>
          <p:cNvPr id="55" name="Google Shape;55;p13"/>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56" name="Google Shape;56;p13"/>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57" name="Google Shape;57;p13"/>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58" name="Google Shape;58;p13"/>
          <p:cNvSpPr txBox="1"/>
          <p:nvPr/>
        </p:nvSpPr>
        <p:spPr>
          <a:xfrm>
            <a:off x="2" y="-13775"/>
            <a:ext cx="31377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	</a:t>
            </a:r>
            <a:r>
              <a:rPr lang="it" sz="1100">
                <a:solidFill>
                  <a:schemeClr val="lt2"/>
                </a:solidFill>
                <a:latin typeface="IBM Plex Sans"/>
                <a:ea typeface="IBM Plex Sans"/>
                <a:cs typeface="IBM Plex Sans"/>
                <a:sym typeface="IBM Plex Sans"/>
              </a:rPr>
              <a:t>CC BY-NC-ND 4.0</a:t>
            </a:r>
            <a:endParaRPr sz="1100">
              <a:solidFill>
                <a:schemeClr val="lt1"/>
              </a:solidFill>
              <a:latin typeface="IBM Plex Sans"/>
              <a:ea typeface="IBM Plex Sans"/>
              <a:cs typeface="IBM Plex Sans"/>
              <a:sym typeface="IBM Plex Sans"/>
            </a:endParaRPr>
          </a:p>
        </p:txBody>
      </p:sp>
      <p:pic>
        <p:nvPicPr>
          <p:cNvPr id="59" name="Google Shape;59;p13"/>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cxnSp>
        <p:nvCxnSpPr>
          <p:cNvPr id="64" name="Google Shape;64;p14"/>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65" name="Google Shape;65;p14"/>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66" name="Google Shape;66;p14"/>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67" name="Google Shape;67;p14"/>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3C9CB"/>
                </a:solidFill>
                <a:latin typeface="IBM Plex Sans"/>
                <a:ea typeface="IBM Plex Sans"/>
                <a:cs typeface="IBM Plex Sans"/>
                <a:sym typeface="IBM Plex Sans"/>
              </a:rPr>
              <a:t>Circolarità?</a:t>
            </a:r>
            <a:endParaRPr b="1" i="1" sz="2400" u="none" cap="none" strike="noStrike">
              <a:solidFill>
                <a:srgbClr val="03C9CB"/>
              </a:solidFill>
              <a:latin typeface="IBM Plex Sans"/>
              <a:ea typeface="IBM Plex Sans"/>
              <a:cs typeface="IBM Plex Sans"/>
              <a:sym typeface="IBM Plex Sans"/>
            </a:endParaRPr>
          </a:p>
        </p:txBody>
      </p:sp>
      <p:pic>
        <p:nvPicPr>
          <p:cNvPr id="68" name="Google Shape;68;p14"/>
          <p:cNvPicPr preferRelativeResize="0"/>
          <p:nvPr/>
        </p:nvPicPr>
        <p:blipFill rotWithShape="1">
          <a:blip r:embed="rId4">
            <a:alphaModFix/>
          </a:blip>
          <a:srcRect b="20315" l="0" r="0" t="8327"/>
          <a:stretch/>
        </p:blipFill>
        <p:spPr>
          <a:xfrm>
            <a:off x="2678550" y="1093063"/>
            <a:ext cx="4144400" cy="2957362"/>
          </a:xfrm>
          <a:prstGeom prst="rect">
            <a:avLst/>
          </a:prstGeom>
          <a:noFill/>
          <a:ln>
            <a:noFill/>
          </a:ln>
        </p:spPr>
      </p:pic>
      <p:pic>
        <p:nvPicPr>
          <p:cNvPr id="69" name="Google Shape;69;p14"/>
          <p:cNvPicPr preferRelativeResize="0"/>
          <p:nvPr/>
        </p:nvPicPr>
        <p:blipFill>
          <a:blip r:embed="rId5">
            <a:alphaModFix/>
          </a:blip>
          <a:stretch>
            <a:fillRect/>
          </a:stretch>
        </p:blipFill>
        <p:spPr>
          <a:xfrm>
            <a:off x="7082650" y="3911875"/>
            <a:ext cx="1396164" cy="779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cxnSp>
        <p:nvCxnSpPr>
          <p:cNvPr id="74" name="Google Shape;74;p15"/>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75" name="Google Shape;75;p15"/>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76" name="Google Shape;76;p15"/>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77" name="Google Shape;77;p15"/>
          <p:cNvSpPr txBox="1"/>
          <p:nvPr/>
        </p:nvSpPr>
        <p:spPr>
          <a:xfrm>
            <a:off x="384325" y="140200"/>
            <a:ext cx="69486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2400">
                <a:solidFill>
                  <a:srgbClr val="0424D7"/>
                </a:solidFill>
                <a:latin typeface="IBM Plex Sans"/>
                <a:ea typeface="IBM Plex Sans"/>
                <a:cs typeface="IBM Plex Sans"/>
                <a:sym typeface="IBM Plex Sans"/>
              </a:rPr>
              <a:t>Partecipante</a:t>
            </a:r>
            <a:endParaRPr b="1" i="0" sz="2400" u="none" cap="none" strike="noStrike">
              <a:solidFill>
                <a:srgbClr val="0424D7"/>
              </a:solidFill>
              <a:latin typeface="IBM Plex Sans"/>
              <a:ea typeface="IBM Plex Sans"/>
              <a:cs typeface="IBM Plex Sans"/>
              <a:sym typeface="IBM Plex Sans"/>
            </a:endParaRPr>
          </a:p>
        </p:txBody>
      </p:sp>
      <p:pic>
        <p:nvPicPr>
          <p:cNvPr id="78" name="Google Shape;78;p15"/>
          <p:cNvPicPr preferRelativeResize="0"/>
          <p:nvPr/>
        </p:nvPicPr>
        <p:blipFill rotWithShape="1">
          <a:blip r:embed="rId4">
            <a:alphaModFix/>
          </a:blip>
          <a:srcRect b="8164" l="0" r="0" t="0"/>
          <a:stretch/>
        </p:blipFill>
        <p:spPr>
          <a:xfrm>
            <a:off x="68850" y="3940275"/>
            <a:ext cx="1652350" cy="750775"/>
          </a:xfrm>
          <a:prstGeom prst="rect">
            <a:avLst/>
          </a:prstGeom>
          <a:noFill/>
          <a:ln>
            <a:noFill/>
          </a:ln>
        </p:spPr>
      </p:pic>
      <p:pic>
        <p:nvPicPr>
          <p:cNvPr id="79" name="Google Shape;79;p15"/>
          <p:cNvPicPr preferRelativeResize="0"/>
          <p:nvPr/>
        </p:nvPicPr>
        <p:blipFill>
          <a:blip r:embed="rId5">
            <a:alphaModFix/>
          </a:blip>
          <a:stretch>
            <a:fillRect/>
          </a:stretch>
        </p:blipFill>
        <p:spPr>
          <a:xfrm>
            <a:off x="2890635" y="1565479"/>
            <a:ext cx="1652350" cy="1587973"/>
          </a:xfrm>
          <a:prstGeom prst="rect">
            <a:avLst/>
          </a:prstGeom>
          <a:noFill/>
          <a:ln>
            <a:noFill/>
          </a:ln>
        </p:spPr>
      </p:pic>
      <p:pic>
        <p:nvPicPr>
          <p:cNvPr id="80" name="Google Shape;80;p15"/>
          <p:cNvPicPr preferRelativeResize="0"/>
          <p:nvPr/>
        </p:nvPicPr>
        <p:blipFill>
          <a:blip r:embed="rId6">
            <a:alphaModFix/>
          </a:blip>
          <a:stretch>
            <a:fillRect/>
          </a:stretch>
        </p:blipFill>
        <p:spPr>
          <a:xfrm>
            <a:off x="7078775" y="1566063"/>
            <a:ext cx="1565653" cy="1587100"/>
          </a:xfrm>
          <a:prstGeom prst="rect">
            <a:avLst/>
          </a:prstGeom>
          <a:noFill/>
          <a:ln>
            <a:noFill/>
          </a:ln>
        </p:spPr>
      </p:pic>
      <p:pic>
        <p:nvPicPr>
          <p:cNvPr id="81" name="Google Shape;81;p15"/>
          <p:cNvPicPr preferRelativeResize="0"/>
          <p:nvPr/>
        </p:nvPicPr>
        <p:blipFill>
          <a:blip r:embed="rId7">
            <a:alphaModFix/>
          </a:blip>
          <a:stretch>
            <a:fillRect/>
          </a:stretch>
        </p:blipFill>
        <p:spPr>
          <a:xfrm>
            <a:off x="4984705" y="1565773"/>
            <a:ext cx="1652350" cy="1587096"/>
          </a:xfrm>
          <a:prstGeom prst="rect">
            <a:avLst/>
          </a:prstGeom>
          <a:noFill/>
          <a:ln>
            <a:noFill/>
          </a:ln>
        </p:spPr>
      </p:pic>
      <p:pic>
        <p:nvPicPr>
          <p:cNvPr id="82" name="Google Shape;82;p15"/>
          <p:cNvPicPr preferRelativeResize="0"/>
          <p:nvPr/>
        </p:nvPicPr>
        <p:blipFill>
          <a:blip r:embed="rId8">
            <a:alphaModFix/>
          </a:blip>
          <a:stretch>
            <a:fillRect/>
          </a:stretch>
        </p:blipFill>
        <p:spPr>
          <a:xfrm>
            <a:off x="384325" y="1566063"/>
            <a:ext cx="2064590" cy="2011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cxnSp>
        <p:nvCxnSpPr>
          <p:cNvPr id="87" name="Google Shape;87;p16"/>
          <p:cNvCxnSpPr/>
          <p:nvPr/>
        </p:nvCxnSpPr>
        <p:spPr>
          <a:xfrm>
            <a:off x="-13812" y="4691051"/>
            <a:ext cx="9171600" cy="0"/>
          </a:xfrm>
          <a:prstGeom prst="straightConnector1">
            <a:avLst/>
          </a:prstGeom>
          <a:noFill/>
          <a:ln cap="flat" cmpd="sng" w="9525">
            <a:solidFill>
              <a:srgbClr val="0424D7"/>
            </a:solidFill>
            <a:prstDash val="solid"/>
            <a:round/>
            <a:headEnd len="med" w="med" type="none"/>
            <a:tailEnd len="med" w="med" type="none"/>
          </a:ln>
        </p:spPr>
      </p:cxnSp>
      <p:sp>
        <p:nvSpPr>
          <p:cNvPr id="88" name="Google Shape;88;p16"/>
          <p:cNvSpPr txBox="1"/>
          <p:nvPr>
            <p:ph idx="12" type="sldNum"/>
          </p:nvPr>
        </p:nvSpPr>
        <p:spPr>
          <a:xfrm>
            <a:off x="8572458" y="4719442"/>
            <a:ext cx="548700" cy="393600"/>
          </a:xfrm>
          <a:prstGeom prst="rect">
            <a:avLst/>
          </a:prstGeom>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sz="1100">
                <a:solidFill>
                  <a:srgbClr val="0424D7"/>
                </a:solidFill>
                <a:latin typeface="IBM Plex Sans"/>
                <a:ea typeface="IBM Plex Sans"/>
                <a:cs typeface="IBM Plex Sans"/>
                <a:sym typeface="IBM Plex Sans"/>
              </a:rPr>
              <a:t>‹#›</a:t>
            </a:fld>
            <a:endParaRPr sz="1100">
              <a:solidFill>
                <a:srgbClr val="0424D7"/>
              </a:solidFill>
              <a:latin typeface="IBM Plex Sans"/>
              <a:ea typeface="IBM Plex Sans"/>
              <a:cs typeface="IBM Plex Sans"/>
              <a:sym typeface="IBM Plex Sans"/>
            </a:endParaRPr>
          </a:p>
        </p:txBody>
      </p:sp>
      <p:pic>
        <p:nvPicPr>
          <p:cNvPr id="89" name="Google Shape;89;p16"/>
          <p:cNvPicPr preferRelativeResize="0"/>
          <p:nvPr/>
        </p:nvPicPr>
        <p:blipFill>
          <a:blip r:embed="rId3">
            <a:alphaModFix/>
          </a:blip>
          <a:stretch>
            <a:fillRect/>
          </a:stretch>
        </p:blipFill>
        <p:spPr>
          <a:xfrm>
            <a:off x="68853" y="4766055"/>
            <a:ext cx="315476" cy="315476"/>
          </a:xfrm>
          <a:prstGeom prst="rect">
            <a:avLst/>
          </a:prstGeom>
          <a:noFill/>
          <a:ln>
            <a:noFill/>
          </a:ln>
        </p:spPr>
      </p:pic>
      <p:sp>
        <p:nvSpPr>
          <p:cNvPr id="90" name="Google Shape;90;p16"/>
          <p:cNvSpPr txBox="1"/>
          <p:nvPr/>
        </p:nvSpPr>
        <p:spPr>
          <a:xfrm>
            <a:off x="384325" y="140200"/>
            <a:ext cx="8372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2400">
                <a:solidFill>
                  <a:srgbClr val="0424D7"/>
                </a:solidFill>
                <a:latin typeface="IBM Plex Sans"/>
                <a:ea typeface="IBM Plex Sans"/>
                <a:cs typeface="IBM Plex Sans"/>
                <a:sym typeface="IBM Plex Sans"/>
              </a:rPr>
              <a:t>Quale tipo di partecipante userebbe questi oggetti?</a:t>
            </a:r>
            <a:endParaRPr b="1" sz="2400">
              <a:solidFill>
                <a:srgbClr val="0424D7"/>
              </a:solidFill>
              <a:latin typeface="IBM Plex Sans"/>
              <a:ea typeface="IBM Plex Sans"/>
              <a:cs typeface="IBM Plex Sans"/>
              <a:sym typeface="IBM Plex Sans"/>
            </a:endParaRPr>
          </a:p>
        </p:txBody>
      </p:sp>
      <p:pic>
        <p:nvPicPr>
          <p:cNvPr id="91" name="Google Shape;91;p16"/>
          <p:cNvPicPr preferRelativeResize="0"/>
          <p:nvPr/>
        </p:nvPicPr>
        <p:blipFill rotWithShape="1">
          <a:blip r:embed="rId4">
            <a:alphaModFix/>
          </a:blip>
          <a:srcRect b="10658" l="0" r="0" t="0"/>
          <a:stretch/>
        </p:blipFill>
        <p:spPr>
          <a:xfrm>
            <a:off x="6050075" y="1128812"/>
            <a:ext cx="1142350" cy="1099150"/>
          </a:xfrm>
          <a:prstGeom prst="rect">
            <a:avLst/>
          </a:prstGeom>
          <a:noFill/>
          <a:ln>
            <a:noFill/>
          </a:ln>
        </p:spPr>
      </p:pic>
      <p:pic>
        <p:nvPicPr>
          <p:cNvPr id="92" name="Google Shape;92;p16"/>
          <p:cNvPicPr preferRelativeResize="0"/>
          <p:nvPr/>
        </p:nvPicPr>
        <p:blipFill>
          <a:blip r:embed="rId5">
            <a:alphaModFix/>
          </a:blip>
          <a:stretch>
            <a:fillRect/>
          </a:stretch>
        </p:blipFill>
        <p:spPr>
          <a:xfrm>
            <a:off x="3883536" y="1128812"/>
            <a:ext cx="1376930" cy="1099150"/>
          </a:xfrm>
          <a:prstGeom prst="rect">
            <a:avLst/>
          </a:prstGeom>
          <a:noFill/>
          <a:ln>
            <a:noFill/>
          </a:ln>
        </p:spPr>
      </p:pic>
      <p:pic>
        <p:nvPicPr>
          <p:cNvPr id="93" name="Google Shape;93;p16"/>
          <p:cNvPicPr preferRelativeResize="0"/>
          <p:nvPr/>
        </p:nvPicPr>
        <p:blipFill>
          <a:blip r:embed="rId6">
            <a:alphaModFix/>
          </a:blip>
          <a:stretch>
            <a:fillRect/>
          </a:stretch>
        </p:blipFill>
        <p:spPr>
          <a:xfrm>
            <a:off x="2281225" y="954674"/>
            <a:ext cx="1273277" cy="1273277"/>
          </a:xfrm>
          <a:prstGeom prst="rect">
            <a:avLst/>
          </a:prstGeom>
          <a:noFill/>
          <a:ln>
            <a:noFill/>
          </a:ln>
        </p:spPr>
      </p:pic>
      <p:pic>
        <p:nvPicPr>
          <p:cNvPr id="94" name="Google Shape;94;p16"/>
          <p:cNvPicPr preferRelativeResize="0"/>
          <p:nvPr/>
        </p:nvPicPr>
        <p:blipFill>
          <a:blip r:embed="rId7">
            <a:alphaModFix/>
          </a:blip>
          <a:stretch>
            <a:fillRect/>
          </a:stretch>
        </p:blipFill>
        <p:spPr>
          <a:xfrm>
            <a:off x="7589175" y="954675"/>
            <a:ext cx="1273275" cy="1273275"/>
          </a:xfrm>
          <a:prstGeom prst="rect">
            <a:avLst/>
          </a:prstGeom>
          <a:noFill/>
          <a:ln>
            <a:noFill/>
          </a:ln>
        </p:spPr>
      </p:pic>
      <p:pic>
        <p:nvPicPr>
          <p:cNvPr id="95" name="Google Shape;95;p16"/>
          <p:cNvPicPr preferRelativeResize="0"/>
          <p:nvPr/>
        </p:nvPicPr>
        <p:blipFill>
          <a:blip r:embed="rId8">
            <a:alphaModFix/>
          </a:blip>
          <a:stretch>
            <a:fillRect/>
          </a:stretch>
        </p:blipFill>
        <p:spPr>
          <a:xfrm>
            <a:off x="508925" y="1026063"/>
            <a:ext cx="1538350" cy="1538350"/>
          </a:xfrm>
          <a:prstGeom prst="rect">
            <a:avLst/>
          </a:prstGeom>
          <a:noFill/>
          <a:ln>
            <a:noFill/>
          </a:ln>
        </p:spPr>
      </p:pic>
      <p:pic>
        <p:nvPicPr>
          <p:cNvPr id="96" name="Google Shape;96;p16"/>
          <p:cNvPicPr preferRelativeResize="0"/>
          <p:nvPr/>
        </p:nvPicPr>
        <p:blipFill>
          <a:blip r:embed="rId9">
            <a:alphaModFix/>
          </a:blip>
          <a:stretch>
            <a:fillRect/>
          </a:stretch>
        </p:blipFill>
        <p:spPr>
          <a:xfrm>
            <a:off x="2818660" y="2659254"/>
            <a:ext cx="1652350" cy="1587973"/>
          </a:xfrm>
          <a:prstGeom prst="rect">
            <a:avLst/>
          </a:prstGeom>
          <a:noFill/>
          <a:ln>
            <a:noFill/>
          </a:ln>
        </p:spPr>
      </p:pic>
      <p:pic>
        <p:nvPicPr>
          <p:cNvPr id="97" name="Google Shape;97;p16"/>
          <p:cNvPicPr preferRelativeResize="0"/>
          <p:nvPr/>
        </p:nvPicPr>
        <p:blipFill>
          <a:blip r:embed="rId10">
            <a:alphaModFix/>
          </a:blip>
          <a:stretch>
            <a:fillRect/>
          </a:stretch>
        </p:blipFill>
        <p:spPr>
          <a:xfrm>
            <a:off x="7006800" y="2659838"/>
            <a:ext cx="1565653" cy="1587100"/>
          </a:xfrm>
          <a:prstGeom prst="rect">
            <a:avLst/>
          </a:prstGeom>
          <a:noFill/>
          <a:ln>
            <a:noFill/>
          </a:ln>
        </p:spPr>
      </p:pic>
      <p:pic>
        <p:nvPicPr>
          <p:cNvPr id="98" name="Google Shape;98;p16"/>
          <p:cNvPicPr preferRelativeResize="0"/>
          <p:nvPr/>
        </p:nvPicPr>
        <p:blipFill>
          <a:blip r:embed="rId11">
            <a:alphaModFix/>
          </a:blip>
          <a:stretch>
            <a:fillRect/>
          </a:stretch>
        </p:blipFill>
        <p:spPr>
          <a:xfrm>
            <a:off x="4912730" y="2659548"/>
            <a:ext cx="1652350" cy="1587096"/>
          </a:xfrm>
          <a:prstGeom prst="rect">
            <a:avLst/>
          </a:prstGeom>
          <a:noFill/>
          <a:ln>
            <a:noFill/>
          </a:ln>
        </p:spPr>
      </p:pic>
      <p:pic>
        <p:nvPicPr>
          <p:cNvPr id="99" name="Google Shape;99;p16"/>
          <p:cNvPicPr preferRelativeResize="0"/>
          <p:nvPr/>
        </p:nvPicPr>
        <p:blipFill>
          <a:blip r:embed="rId12">
            <a:alphaModFix/>
          </a:blip>
          <a:stretch>
            <a:fillRect/>
          </a:stretch>
        </p:blipFill>
        <p:spPr>
          <a:xfrm>
            <a:off x="312350" y="2659838"/>
            <a:ext cx="2064590" cy="2011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3" name="Shape 103"/>
        <p:cNvGrpSpPr/>
        <p:nvPr/>
      </p:nvGrpSpPr>
      <p:grpSpPr>
        <a:xfrm>
          <a:off x="0" y="0"/>
          <a:ext cx="0" cy="0"/>
          <a:chOff x="0" y="0"/>
          <a:chExt cx="0" cy="0"/>
        </a:xfrm>
      </p:grpSpPr>
      <p:cxnSp>
        <p:nvCxnSpPr>
          <p:cNvPr id="104" name="Google Shape;104;p17"/>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05" name="Google Shape;105;p17"/>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06" name="Google Shape;106;p17"/>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sp>
        <p:nvSpPr>
          <p:cNvPr id="107" name="Google Shape;107;p17"/>
          <p:cNvSpPr txBox="1"/>
          <p:nvPr/>
        </p:nvSpPr>
        <p:spPr>
          <a:xfrm>
            <a:off x="384325" y="197350"/>
            <a:ext cx="6948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lang="it" sz="1800">
                <a:solidFill>
                  <a:srgbClr val="0424D7"/>
                </a:solidFill>
                <a:latin typeface="IBM Plex Sans"/>
                <a:ea typeface="IBM Plex Sans"/>
                <a:cs typeface="IBM Plex Sans"/>
                <a:sym typeface="IBM Plex Sans"/>
              </a:rPr>
              <a:t>Partecipante</a:t>
            </a:r>
            <a:endParaRPr b="1" i="0" sz="1800" u="none" cap="none" strike="noStrike">
              <a:solidFill>
                <a:srgbClr val="0424D7"/>
              </a:solidFill>
              <a:latin typeface="IBM Plex Sans"/>
              <a:ea typeface="IBM Plex Sans"/>
              <a:cs typeface="IBM Plex Sans"/>
              <a:sym typeface="IBM Plex Sans"/>
            </a:endParaRPr>
          </a:p>
        </p:txBody>
      </p:sp>
      <p:sp>
        <p:nvSpPr>
          <p:cNvPr id="108" name="Google Shape;108;p17"/>
          <p:cNvSpPr txBox="1"/>
          <p:nvPr/>
        </p:nvSpPr>
        <p:spPr>
          <a:xfrm>
            <a:off x="2085248" y="2789452"/>
            <a:ext cx="24540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Pensa in modo innovativo a come usare o gestire le risorse per evitare sprechi.</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Per esempio: car sharing, energia elettrica, ecc.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sp>
        <p:nvSpPr>
          <p:cNvPr id="109" name="Google Shape;109;p17"/>
          <p:cNvSpPr txBox="1"/>
          <p:nvPr/>
        </p:nvSpPr>
        <p:spPr>
          <a:xfrm>
            <a:off x="6495307" y="1142161"/>
            <a:ext cx="2454000" cy="169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Usa o acquista meno materiali e risorse. </a:t>
            </a:r>
            <a:endParaRPr b="1">
              <a:solidFill>
                <a:srgbClr val="0424D7"/>
              </a:solidFill>
              <a:latin typeface="IBM Plex Sans"/>
              <a:ea typeface="IBM Plex Sans"/>
              <a:cs typeface="IBM Plex Sans"/>
              <a:sym typeface="IBM Plex Sans"/>
            </a:endParaRPr>
          </a:p>
          <a:p>
            <a:pPr indent="0" lvl="0" marL="0" rtl="0" algn="l">
              <a:lnSpc>
                <a:spcPct val="115000"/>
              </a:lnSpc>
              <a:spcBef>
                <a:spcPts val="120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Per esempio: vestiti, elettricità, automobili, ecc. </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120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sp>
        <p:nvSpPr>
          <p:cNvPr id="110" name="Google Shape;110;p17"/>
          <p:cNvSpPr txBox="1"/>
          <p:nvPr/>
        </p:nvSpPr>
        <p:spPr>
          <a:xfrm>
            <a:off x="2035915" y="1364588"/>
            <a:ext cx="24540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Riutilizza oggetti.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Per esempio: lunch box, bicchieri, ecc.</a:t>
            </a:r>
            <a:endParaRPr b="1">
              <a:solidFill>
                <a:srgbClr val="0424D7"/>
              </a:solidFill>
              <a:latin typeface="IBM Plex Sans"/>
              <a:ea typeface="IBM Plex Sans"/>
              <a:cs typeface="IBM Plex Sans"/>
              <a:sym typeface="IBM Plex Sans"/>
            </a:endParaRPr>
          </a:p>
        </p:txBody>
      </p:sp>
      <p:sp>
        <p:nvSpPr>
          <p:cNvPr id="111" name="Google Shape;111;p17"/>
          <p:cNvSpPr txBox="1"/>
          <p:nvPr/>
        </p:nvSpPr>
        <p:spPr>
          <a:xfrm>
            <a:off x="6495297" y="2715253"/>
            <a:ext cx="24540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Trasforma i rifiuti in nuove materie prime o prodotti.</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t/>
            </a:r>
            <a:endParaRPr b="1">
              <a:solidFill>
                <a:srgbClr val="0424D7"/>
              </a:solidFill>
              <a:latin typeface="IBM Plex Sans"/>
              <a:ea typeface="IBM Plex Sans"/>
              <a:cs typeface="IBM Plex Sans"/>
              <a:sym typeface="IBM Plex Sans"/>
            </a:endParaRPr>
          </a:p>
          <a:p>
            <a:pPr indent="0" lvl="0" marL="0" rtl="0" algn="l">
              <a:spcBef>
                <a:spcPts val="0"/>
              </a:spcBef>
              <a:spcAft>
                <a:spcPts val="0"/>
              </a:spcAft>
              <a:buClr>
                <a:schemeClr val="dk1"/>
              </a:buClr>
              <a:buSzPts val="1100"/>
              <a:buFont typeface="Arial"/>
              <a:buNone/>
            </a:pPr>
            <a:r>
              <a:rPr b="1" lang="it">
                <a:solidFill>
                  <a:srgbClr val="0424D7"/>
                </a:solidFill>
                <a:latin typeface="IBM Plex Sans"/>
                <a:ea typeface="IBM Plex Sans"/>
                <a:cs typeface="IBM Plex Sans"/>
                <a:sym typeface="IBM Plex Sans"/>
              </a:rPr>
              <a:t>Per esempio: fondere bottiglie di plastica per realizzare borse, trasformare scarti alimentari in compost, ecc.</a:t>
            </a:r>
            <a:endParaRPr b="1">
              <a:solidFill>
                <a:srgbClr val="0424D7"/>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2400"/>
              <a:buFont typeface="Arial"/>
              <a:buNone/>
            </a:pPr>
            <a:r>
              <a:t/>
            </a:r>
            <a:endParaRPr b="1">
              <a:solidFill>
                <a:srgbClr val="0424D7"/>
              </a:solidFill>
              <a:latin typeface="IBM Plex Sans"/>
              <a:ea typeface="IBM Plex Sans"/>
              <a:cs typeface="IBM Plex Sans"/>
              <a:sym typeface="IBM Plex Sans"/>
            </a:endParaRPr>
          </a:p>
        </p:txBody>
      </p:sp>
      <p:pic>
        <p:nvPicPr>
          <p:cNvPr id="112" name="Google Shape;112;p17"/>
          <p:cNvPicPr preferRelativeResize="0"/>
          <p:nvPr/>
        </p:nvPicPr>
        <p:blipFill>
          <a:blip r:embed="rId4">
            <a:alphaModFix/>
          </a:blip>
          <a:stretch>
            <a:fillRect/>
          </a:stretch>
        </p:blipFill>
        <p:spPr>
          <a:xfrm>
            <a:off x="366250" y="1164638"/>
            <a:ext cx="1406650" cy="1351850"/>
          </a:xfrm>
          <a:prstGeom prst="rect">
            <a:avLst/>
          </a:prstGeom>
          <a:noFill/>
          <a:ln>
            <a:noFill/>
          </a:ln>
        </p:spPr>
      </p:pic>
      <p:pic>
        <p:nvPicPr>
          <p:cNvPr id="113" name="Google Shape;113;p17"/>
          <p:cNvPicPr preferRelativeResize="0"/>
          <p:nvPr/>
        </p:nvPicPr>
        <p:blipFill>
          <a:blip r:embed="rId5">
            <a:alphaModFix/>
          </a:blip>
          <a:stretch>
            <a:fillRect/>
          </a:stretch>
        </p:blipFill>
        <p:spPr>
          <a:xfrm>
            <a:off x="312350" y="2874974"/>
            <a:ext cx="1573175" cy="1532601"/>
          </a:xfrm>
          <a:prstGeom prst="rect">
            <a:avLst/>
          </a:prstGeom>
          <a:noFill/>
          <a:ln>
            <a:noFill/>
          </a:ln>
        </p:spPr>
      </p:pic>
      <p:pic>
        <p:nvPicPr>
          <p:cNvPr id="114" name="Google Shape;114;p17"/>
          <p:cNvPicPr preferRelativeResize="0"/>
          <p:nvPr/>
        </p:nvPicPr>
        <p:blipFill>
          <a:blip r:embed="rId6">
            <a:alphaModFix/>
          </a:blip>
          <a:stretch>
            <a:fillRect/>
          </a:stretch>
        </p:blipFill>
        <p:spPr>
          <a:xfrm>
            <a:off x="4813951" y="2928034"/>
            <a:ext cx="1406650" cy="1351103"/>
          </a:xfrm>
          <a:prstGeom prst="rect">
            <a:avLst/>
          </a:prstGeom>
          <a:noFill/>
          <a:ln>
            <a:noFill/>
          </a:ln>
        </p:spPr>
      </p:pic>
      <p:pic>
        <p:nvPicPr>
          <p:cNvPr id="115" name="Google Shape;115;p17"/>
          <p:cNvPicPr preferRelativeResize="0"/>
          <p:nvPr/>
        </p:nvPicPr>
        <p:blipFill>
          <a:blip r:embed="rId7">
            <a:alphaModFix/>
          </a:blip>
          <a:stretch>
            <a:fillRect/>
          </a:stretch>
        </p:blipFill>
        <p:spPr>
          <a:xfrm>
            <a:off x="4826200" y="1165025"/>
            <a:ext cx="1332837" cy="1351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9" name="Shape 119"/>
        <p:cNvGrpSpPr/>
        <p:nvPr/>
      </p:nvGrpSpPr>
      <p:grpSpPr>
        <a:xfrm>
          <a:off x="0" y="0"/>
          <a:ext cx="0" cy="0"/>
          <a:chOff x="0" y="0"/>
          <a:chExt cx="0" cy="0"/>
        </a:xfrm>
      </p:grpSpPr>
      <p:cxnSp>
        <p:nvCxnSpPr>
          <p:cNvPr id="120" name="Google Shape;120;p18"/>
          <p:cNvCxnSpPr/>
          <p:nvPr/>
        </p:nvCxnSpPr>
        <p:spPr>
          <a:xfrm>
            <a:off x="-13812" y="4691051"/>
            <a:ext cx="9171600" cy="0"/>
          </a:xfrm>
          <a:prstGeom prst="straightConnector1">
            <a:avLst/>
          </a:prstGeom>
          <a:noFill/>
          <a:ln cap="flat" cmpd="sng" w="9525">
            <a:solidFill>
              <a:srgbClr val="0424D7"/>
            </a:solidFill>
            <a:prstDash val="solid"/>
            <a:round/>
            <a:headEnd len="sm" w="sm" type="none"/>
            <a:tailEnd len="sm" w="sm" type="none"/>
          </a:ln>
        </p:spPr>
      </p:cxnSp>
      <p:sp>
        <p:nvSpPr>
          <p:cNvPr id="121" name="Google Shape;121;p18"/>
          <p:cNvSpPr txBox="1"/>
          <p:nvPr>
            <p:ph idx="12" type="sldNum"/>
          </p:nvPr>
        </p:nvSpPr>
        <p:spPr>
          <a:xfrm>
            <a:off x="8572458" y="4719442"/>
            <a:ext cx="548700" cy="393600"/>
          </a:xfrm>
          <a:prstGeom prst="rect">
            <a:avLst/>
          </a:prstGeom>
          <a:noFill/>
          <a:ln>
            <a:noFill/>
          </a:ln>
        </p:spPr>
        <p:txBody>
          <a:bodyPr anchorCtr="0" anchor="ctr" bIns="91425" lIns="91425" spcFirstLastPara="1" rIns="91425" wrap="square" tIns="108000">
            <a:normAutofit/>
          </a:bodyPr>
          <a:lstStyle/>
          <a:p>
            <a:pPr indent="0" lvl="0" marL="0" rtl="0" algn="r">
              <a:spcBef>
                <a:spcPts val="0"/>
              </a:spcBef>
              <a:spcAft>
                <a:spcPts val="0"/>
              </a:spcAft>
              <a:buNone/>
            </a:pPr>
            <a:fld id="{00000000-1234-1234-1234-123412341234}" type="slidenum">
              <a:rPr lang="it"/>
              <a:t>‹#›</a:t>
            </a:fld>
            <a:endParaRPr/>
          </a:p>
        </p:txBody>
      </p:sp>
      <p:pic>
        <p:nvPicPr>
          <p:cNvPr id="122" name="Google Shape;122;p18"/>
          <p:cNvPicPr preferRelativeResize="0"/>
          <p:nvPr/>
        </p:nvPicPr>
        <p:blipFill rotWithShape="1">
          <a:blip r:embed="rId3">
            <a:alphaModFix/>
          </a:blip>
          <a:srcRect b="0" l="0" r="0" t="0"/>
          <a:stretch/>
        </p:blipFill>
        <p:spPr>
          <a:xfrm>
            <a:off x="68853" y="4766055"/>
            <a:ext cx="315476" cy="315476"/>
          </a:xfrm>
          <a:prstGeom prst="rect">
            <a:avLst/>
          </a:prstGeom>
          <a:noFill/>
          <a:ln>
            <a:noFill/>
          </a:ln>
        </p:spPr>
      </p:pic>
      <p:pic>
        <p:nvPicPr>
          <p:cNvPr id="123" name="Google Shape;123;p18">
            <a:hlinkClick r:id="rId4"/>
          </p:cNvPr>
          <p:cNvPicPr preferRelativeResize="0"/>
          <p:nvPr/>
        </p:nvPicPr>
        <p:blipFill>
          <a:blip r:embed="rId5">
            <a:alphaModFix/>
          </a:blip>
          <a:stretch>
            <a:fillRect/>
          </a:stretch>
        </p:blipFill>
        <p:spPr>
          <a:xfrm>
            <a:off x="1626352" y="442925"/>
            <a:ext cx="6158575" cy="3751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424D7"/>
        </a:solidFill>
      </p:bgPr>
    </p:bg>
    <p:spTree>
      <p:nvGrpSpPr>
        <p:cNvPr id="127" name="Shape 127"/>
        <p:cNvGrpSpPr/>
        <p:nvPr/>
      </p:nvGrpSpPr>
      <p:grpSpPr>
        <a:xfrm>
          <a:off x="0" y="0"/>
          <a:ext cx="0" cy="0"/>
          <a:chOff x="0" y="0"/>
          <a:chExt cx="0" cy="0"/>
        </a:xfrm>
      </p:grpSpPr>
      <p:sp>
        <p:nvSpPr>
          <p:cNvPr id="128" name="Google Shape;128;p19"/>
          <p:cNvSpPr txBox="1"/>
          <p:nvPr/>
        </p:nvSpPr>
        <p:spPr>
          <a:xfrm>
            <a:off x="366975" y="1072675"/>
            <a:ext cx="8250900" cy="2524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it" sz="7600">
                <a:solidFill>
                  <a:schemeClr val="lt1"/>
                </a:solidFill>
                <a:latin typeface="IBM Plex Sans"/>
                <a:ea typeface="IBM Plex Sans"/>
                <a:cs typeface="IBM Plex Sans"/>
                <a:sym typeface="IBM Plex Sans"/>
              </a:rPr>
              <a:t>TEMPO DI INIZIARE</a:t>
            </a:r>
            <a:endParaRPr b="1" sz="7600">
              <a:solidFill>
                <a:schemeClr val="lt1"/>
              </a:solidFill>
              <a:latin typeface="IBM Plex Sans"/>
              <a:ea typeface="IBM Plex Sans"/>
              <a:cs typeface="IBM Plex Sans"/>
              <a:sym typeface="IBM Plex Sans"/>
            </a:endParaRPr>
          </a:p>
        </p:txBody>
      </p:sp>
      <p:pic>
        <p:nvPicPr>
          <p:cNvPr id="129" name="Google Shape;129;p19"/>
          <p:cNvPicPr preferRelativeResize="0"/>
          <p:nvPr/>
        </p:nvPicPr>
        <p:blipFill>
          <a:blip r:embed="rId3">
            <a:alphaModFix/>
          </a:blip>
          <a:stretch>
            <a:fillRect/>
          </a:stretch>
        </p:blipFill>
        <p:spPr>
          <a:xfrm>
            <a:off x="3190889" y="4329321"/>
            <a:ext cx="5939174" cy="800400"/>
          </a:xfrm>
          <a:prstGeom prst="rect">
            <a:avLst/>
          </a:prstGeom>
          <a:noFill/>
          <a:ln>
            <a:noFill/>
          </a:ln>
        </p:spPr>
      </p:pic>
      <p:cxnSp>
        <p:nvCxnSpPr>
          <p:cNvPr id="130" name="Google Shape;130;p19"/>
          <p:cNvCxnSpPr/>
          <p:nvPr/>
        </p:nvCxnSpPr>
        <p:spPr>
          <a:xfrm>
            <a:off x="-7350" y="4330550"/>
            <a:ext cx="9171600" cy="0"/>
          </a:xfrm>
          <a:prstGeom prst="straightConnector1">
            <a:avLst/>
          </a:prstGeom>
          <a:noFill/>
          <a:ln cap="flat" cmpd="sng" w="9525">
            <a:solidFill>
              <a:schemeClr val="lt1"/>
            </a:solidFill>
            <a:prstDash val="solid"/>
            <a:round/>
            <a:headEnd len="med" w="med" type="none"/>
            <a:tailEnd len="med" w="med" type="none"/>
          </a:ln>
        </p:spPr>
      </p:cxnSp>
      <p:cxnSp>
        <p:nvCxnSpPr>
          <p:cNvPr id="131" name="Google Shape;131;p19"/>
          <p:cNvCxnSpPr/>
          <p:nvPr/>
        </p:nvCxnSpPr>
        <p:spPr>
          <a:xfrm>
            <a:off x="-7337" y="324700"/>
            <a:ext cx="9171600" cy="0"/>
          </a:xfrm>
          <a:prstGeom prst="straightConnector1">
            <a:avLst/>
          </a:prstGeom>
          <a:noFill/>
          <a:ln cap="flat" cmpd="sng" w="9525">
            <a:solidFill>
              <a:schemeClr val="lt1"/>
            </a:solidFill>
            <a:prstDash val="solid"/>
            <a:round/>
            <a:headEnd len="med" w="med" type="none"/>
            <a:tailEnd len="med" w="med" type="none"/>
          </a:ln>
        </p:spPr>
      </p:cxnSp>
      <p:sp>
        <p:nvSpPr>
          <p:cNvPr id="132" name="Google Shape;132;p19"/>
          <p:cNvSpPr txBox="1"/>
          <p:nvPr/>
        </p:nvSpPr>
        <p:spPr>
          <a:xfrm>
            <a:off x="-2" y="-13771"/>
            <a:ext cx="180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solidFill>
                  <a:schemeClr val="lt1"/>
                </a:solidFill>
                <a:latin typeface="IBM Plex Sans"/>
                <a:ea typeface="IBM Plex Sans"/>
                <a:cs typeface="IBM Plex Sans"/>
                <a:sym typeface="IBM Plex Sans"/>
              </a:rPr>
              <a:t>#alphafutureskills</a:t>
            </a:r>
            <a:endParaRPr sz="1100">
              <a:solidFill>
                <a:schemeClr val="lt1"/>
              </a:solidFill>
              <a:latin typeface="IBM Plex Sans"/>
              <a:ea typeface="IBM Plex Sans"/>
              <a:cs typeface="IBM Plex Sans"/>
              <a:sym typeface="IBM Plex Sans"/>
            </a:endParaRPr>
          </a:p>
        </p:txBody>
      </p:sp>
      <p:pic>
        <p:nvPicPr>
          <p:cNvPr id="133" name="Google Shape;133;p19"/>
          <p:cNvPicPr preferRelativeResize="0"/>
          <p:nvPr/>
        </p:nvPicPr>
        <p:blipFill>
          <a:blip r:embed="rId4">
            <a:alphaModFix/>
          </a:blip>
          <a:stretch>
            <a:fillRect/>
          </a:stretch>
        </p:blipFill>
        <p:spPr>
          <a:xfrm>
            <a:off x="152472" y="4490635"/>
            <a:ext cx="987657" cy="477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